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58" r:id="rId3"/>
    <p:sldId id="262" r:id="rId4"/>
    <p:sldId id="260" r:id="rId5"/>
    <p:sldId id="259" r:id="rId6"/>
    <p:sldId id="274" r:id="rId7"/>
    <p:sldId id="273" r:id="rId8"/>
    <p:sldId id="272" r:id="rId9"/>
    <p:sldId id="257" r:id="rId10"/>
    <p:sldId id="278" r:id="rId11"/>
    <p:sldId id="269" r:id="rId12"/>
    <p:sldId id="275" r:id="rId13"/>
    <p:sldId id="268" r:id="rId14"/>
    <p:sldId id="287" r:id="rId15"/>
    <p:sldId id="266" r:id="rId16"/>
    <p:sldId id="284" r:id="rId17"/>
    <p:sldId id="290" r:id="rId18"/>
    <p:sldId id="285" r:id="rId19"/>
    <p:sldId id="291" r:id="rId20"/>
    <p:sldId id="292" r:id="rId21"/>
    <p:sldId id="280" r:id="rId22"/>
    <p:sldId id="293" r:id="rId23"/>
    <p:sldId id="283" r:id="rId24"/>
    <p:sldId id="282" r:id="rId25"/>
    <p:sldId id="288" r:id="rId26"/>
    <p:sldId id="289" r:id="rId27"/>
    <p:sldId id="261" r:id="rId28"/>
    <p:sldId id="276" r:id="rId29"/>
    <p:sldId id="277" r:id="rId30"/>
    <p:sldId id="279" r:id="rId31"/>
    <p:sldId id="265" r:id="rId32"/>
    <p:sldId id="294" r:id="rId33"/>
    <p:sldId id="263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300"/>
    <a:srgbClr val="FF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6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6F57AF-9671-4B32-AA78-B3B4D0016784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464545-E164-4B9A-90A9-142BFFBCE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783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3304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632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4469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197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9853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524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342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1816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044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9809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261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478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152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2657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0066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450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7768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16462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07876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67069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7a65f34942_9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7a65f34942_9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602910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7a65f34942_9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7a65f34942_9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4666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8416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47748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81251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05288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8092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462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3535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3924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850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755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64545-E164-4B9A-90A9-142BFFBCE35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803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64922-9492-499F-8690-391DBC2A5DD1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027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5F878-6147-4EC9-913F-4FFE506FDC43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245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00242-A8E8-4FCF-B6CB-79A5DEA3449A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524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 flipH="1">
            <a:off x="11582400" y="6233133"/>
            <a:ext cx="624800" cy="6248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7"/>
          <p:cNvSpPr/>
          <p:nvPr/>
        </p:nvSpPr>
        <p:spPr>
          <a:xfrm rot="5400000">
            <a:off x="-133800" y="965980"/>
            <a:ext cx="624800" cy="3572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609600" y="807467"/>
            <a:ext cx="7521200" cy="144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609600" y="2661000"/>
            <a:ext cx="3418000" cy="357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▸"/>
              <a:defRPr sz="2133"/>
            </a:lvl1pPr>
            <a:lvl2pPr marL="1219170" lvl="1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2pPr>
            <a:lvl3pPr marL="1828754" lvl="2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3pPr>
            <a:lvl4pPr marL="2438339" lvl="3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4pPr>
            <a:lvl5pPr marL="3047924" lvl="4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5pPr>
            <a:lvl6pPr marL="3657509" lvl="5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6pPr>
            <a:lvl7pPr marL="4267093" lvl="6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7pPr>
            <a:lvl8pPr marL="4876678" lvl="7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8pPr>
            <a:lvl9pPr marL="5486263" lvl="8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4387000" y="2661000"/>
            <a:ext cx="3418000" cy="357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▸"/>
              <a:defRPr sz="2133"/>
            </a:lvl1pPr>
            <a:lvl2pPr marL="1219170" lvl="1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2pPr>
            <a:lvl3pPr marL="1828754" lvl="2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3pPr>
            <a:lvl4pPr marL="2438339" lvl="3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4pPr>
            <a:lvl5pPr marL="3047924" lvl="4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5pPr>
            <a:lvl6pPr marL="3657509" lvl="5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6pPr>
            <a:lvl7pPr marL="4267093" lvl="6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7pPr>
            <a:lvl8pPr marL="4876678" lvl="7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8pPr>
            <a:lvl9pPr marL="5486263" lvl="8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3"/>
          </p:nvPr>
        </p:nvSpPr>
        <p:spPr>
          <a:xfrm>
            <a:off x="8164400" y="2661000"/>
            <a:ext cx="3418000" cy="357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▸"/>
              <a:defRPr sz="2133"/>
            </a:lvl1pPr>
            <a:lvl2pPr marL="1219170" lvl="1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2pPr>
            <a:lvl3pPr marL="1828754" lvl="2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3pPr>
            <a:lvl4pPr marL="2438339" lvl="3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4pPr>
            <a:lvl5pPr marL="3047924" lvl="4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5pPr>
            <a:lvl6pPr marL="3657509" lvl="5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6pPr>
            <a:lvl7pPr marL="4267093" lvl="6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7pPr>
            <a:lvl8pPr marL="4876678" lvl="7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8pPr>
            <a:lvl9pPr marL="5486263" lvl="8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11532033" y="6182333"/>
            <a:ext cx="609200" cy="62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72595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5C58E-783B-49D3-AC64-6C1C0399855B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891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CCEC-67D2-460A-B96B-16909A211CB6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629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C2668-D685-4FF3-A9DA-1E2083C109B0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03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EBC4-A7DC-4DCE-A6DA-AA6C21760C66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815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4D40E-8AC7-4FE7-BD9A-0227939EA910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280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D9A05-9C57-4D8F-BC1F-49595D216B1A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811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3D270-8BE9-4AD1-9E41-F7F1C2B0F9A2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575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E11EB-5B82-436D-9EBD-76592E8D529C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707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A317A-D70E-42E2-A60F-1ACB3917C23B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A143F-B258-4FC1-827C-C83E82252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39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2.png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35AC1-071B-48E2-8FCF-B7B27403CD60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528010" y="1108807"/>
            <a:ext cx="91440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Smart Patient Monitoring System for Improved Healthcare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24272" y="1694104"/>
            <a:ext cx="335220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Supervisor 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MOHAMMAD MAMUN ELAHI</a:t>
            </a: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Assistant Professor</a:t>
            </a:r>
          </a:p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DEPT OF CSE,UIU</a:t>
            </a:r>
            <a:b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636042" y="1695959"/>
            <a:ext cx="321392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Course Teacher </a:t>
            </a:r>
          </a:p>
          <a:p>
            <a:pPr algn="ctr"/>
            <a:r>
              <a:rPr lang="en-US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A.K.M. Muzahidul Islam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Professor</a:t>
            </a:r>
          </a:p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DEPT OF CSE,UIU</a:t>
            </a:r>
            <a:b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5680910" y="3166112"/>
            <a:ext cx="83820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C-1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832810" y="3689332"/>
            <a:ext cx="8534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Members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Abdullah Al Mamun                           ID: 011 161 186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Dill Mahzabina Tabila                        ID: 011 161 274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Md. Fanir-Al-Mamun                         ID: 011 161 142 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Sanjida Akter Shimu                           ID: 011 161 195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Khandakar  Sharmin Sara                   ID: 011 161 197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Sifullah Sajib                                      ID: 011 161 185 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                              </a:t>
            </a:r>
          </a:p>
        </p:txBody>
      </p:sp>
      <p:pic>
        <p:nvPicPr>
          <p:cNvPr id="11" name="Picture 24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5672" y="82107"/>
            <a:ext cx="5988676" cy="790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963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5E9C-92A3-41CA-9588-A55D08293487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03830" y="408428"/>
            <a:ext cx="10849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 Architecture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10</a:t>
            </a:fld>
            <a:endParaRPr lang="en-US" dirty="0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pic>
        <p:nvPicPr>
          <p:cNvPr id="11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3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09903" y="5215473"/>
            <a:ext cx="819833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 device that is used to collect data from the patient body.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Sensors collect the data and send it to local server through microcontroller.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specify the information of a patient, we will use a gateway.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 web application.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086412" y="4684416"/>
            <a:ext cx="49131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2: Block Diagram of a system architecture</a:t>
            </a: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3194" y="1124151"/>
            <a:ext cx="9002333" cy="380047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357064" y="4822915"/>
            <a:ext cx="31435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2: System Architecture</a:t>
            </a:r>
          </a:p>
        </p:txBody>
      </p:sp>
    </p:spTree>
    <p:extLst>
      <p:ext uri="{BB962C8B-B14F-4D97-AF65-F5344CB8AC3E}">
        <p14:creationId xmlns:p14="http://schemas.microsoft.com/office/powerpoint/2010/main" val="3404920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591A2-003E-461E-B08A-7D8EA24B82BF}" type="datetime4">
              <a:rPr lang="en-US" smtClean="0">
                <a:cs typeface="Times New Roman" panose="02020603050405020304" pitchFamily="18" charset="0"/>
              </a:rPr>
              <a:t>November 4, 2020</a:t>
            </a:fld>
            <a:endParaRPr lang="en-US" dirty="0"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8200" y="614148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Requirements</a:t>
            </a:r>
            <a:endParaRPr lang="en-US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34" y="1274648"/>
            <a:ext cx="5387442" cy="302895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06126" y="4935358"/>
            <a:ext cx="39250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Source.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 C and C++.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890986" y="4395046"/>
            <a:ext cx="24401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3: Arduino IDE</a:t>
            </a:r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11</a:t>
            </a:fld>
            <a:endParaRPr lang="en-US"/>
          </a:p>
        </p:txBody>
      </p:sp>
      <p:sp>
        <p:nvSpPr>
          <p:cNvPr id="23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Methodology (contd.)</a:t>
            </a:r>
          </a:p>
        </p:txBody>
      </p:sp>
      <p:pic>
        <p:nvPicPr>
          <p:cNvPr id="24" name="Content Placeholder 15" descr="25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25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2104" y="1270926"/>
            <a:ext cx="5388355" cy="302947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7896194" y="4462190"/>
            <a:ext cx="24401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4: Atom IDE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245517" y="4974430"/>
            <a:ext cx="39250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Source.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</a:t>
            </a:r>
            <a:r>
              <a:rPr lang="en-US" sz="2000" dirty="0"/>
              <a:t> for plug-ins written in Node.js, python.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10352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227E0-0DD8-4F87-BD97-AA26019AA2C3}" type="datetime4">
              <a:rPr lang="en-US" smtClean="0"/>
              <a:t>November 4, 2020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38200" y="614148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Requirements</a:t>
            </a:r>
            <a:endParaRPr lang="en-US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918" y="1325186"/>
            <a:ext cx="2996082" cy="168674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122" y="3963257"/>
            <a:ext cx="3279040" cy="182485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785359" y="3146186"/>
            <a:ext cx="274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5: Temperature Sensor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666760" y="5730493"/>
            <a:ext cx="25777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8: Node MCU Microcontroller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12</a:t>
            </a:fld>
            <a:endParaRPr lang="en-US"/>
          </a:p>
        </p:txBody>
      </p:sp>
      <p:sp>
        <p:nvSpPr>
          <p:cNvPr id="17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Methodology (contd.)</a:t>
            </a:r>
          </a:p>
        </p:txBody>
      </p:sp>
      <p:pic>
        <p:nvPicPr>
          <p:cNvPr id="18" name="Content Placeholder 15" descr="25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22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7152" y="3931246"/>
            <a:ext cx="2578923" cy="1799247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2519" y="1325186"/>
            <a:ext cx="2973609" cy="1871005"/>
          </a:xfrm>
          <a:prstGeom prst="rect">
            <a:avLst/>
          </a:prstGeom>
        </p:spPr>
      </p:pic>
      <p:sp>
        <p:nvSpPr>
          <p:cNvPr id="25" name="TextBox 21"/>
          <p:cNvSpPr txBox="1"/>
          <p:nvPr/>
        </p:nvSpPr>
        <p:spPr>
          <a:xfrm>
            <a:off x="1687297" y="5976714"/>
            <a:ext cx="26186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7: Oximeter Sensor</a:t>
            </a:r>
          </a:p>
        </p:txBody>
      </p:sp>
      <p:sp>
        <p:nvSpPr>
          <p:cNvPr id="26" name="TextBox 22"/>
          <p:cNvSpPr txBox="1"/>
          <p:nvPr/>
        </p:nvSpPr>
        <p:spPr>
          <a:xfrm>
            <a:off x="7490007" y="3159849"/>
            <a:ext cx="26186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6: Pulse Sensor</a:t>
            </a:r>
          </a:p>
        </p:txBody>
      </p:sp>
    </p:spTree>
    <p:extLst>
      <p:ext uri="{BB962C8B-B14F-4D97-AF65-F5344CB8AC3E}">
        <p14:creationId xmlns:p14="http://schemas.microsoft.com/office/powerpoint/2010/main" val="1119314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7B47-859D-454E-9D22-3D63D70C92AC}" type="datetime4">
              <a:rPr lang="en-US" smtClean="0"/>
              <a:t>November 4, 2020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13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054994" y="1693214"/>
            <a:ext cx="9906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 monitoring system to observe the patient’s data in hospital.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Record the continuous evaluation of patient health condition.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 the assigned doctor &amp; relatives automatically through a web application when a patient’s condition is unstable.</a:t>
            </a:r>
          </a:p>
        </p:txBody>
      </p:sp>
      <p:sp>
        <p:nvSpPr>
          <p:cNvPr id="9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Expected Outcome</a:t>
            </a:r>
          </a:p>
        </p:txBody>
      </p:sp>
      <p:pic>
        <p:nvPicPr>
          <p:cNvPr id="10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1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</p:spTree>
    <p:extLst>
      <p:ext uri="{BB962C8B-B14F-4D97-AF65-F5344CB8AC3E}">
        <p14:creationId xmlns:p14="http://schemas.microsoft.com/office/powerpoint/2010/main" val="42089411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DB37-98CF-465F-9F0E-16327F1E6F41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579175" y="288826"/>
            <a:ext cx="8993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Pictures of our System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14</a:t>
            </a:fld>
            <a:endParaRPr lang="en-US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pic>
        <p:nvPicPr>
          <p:cNvPr id="11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833655"/>
            <a:ext cx="10475826" cy="512480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425" y="1260234"/>
            <a:ext cx="4926519" cy="220097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993" y="3539794"/>
            <a:ext cx="4926519" cy="220097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787231" y="5947983"/>
            <a:ext cx="2577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9: Login Credential</a:t>
            </a:r>
          </a:p>
        </p:txBody>
      </p:sp>
    </p:spTree>
    <p:extLst>
      <p:ext uri="{BB962C8B-B14F-4D97-AF65-F5344CB8AC3E}">
        <p14:creationId xmlns:p14="http://schemas.microsoft.com/office/powerpoint/2010/main" val="6414737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DB37-98CF-465F-9F0E-16327F1E6F41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15</a:t>
            </a:fld>
            <a:endParaRPr lang="en-US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(contd.)</a:t>
            </a:r>
          </a:p>
        </p:txBody>
      </p:sp>
      <p:pic>
        <p:nvPicPr>
          <p:cNvPr id="11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824" y="843127"/>
            <a:ext cx="10058400" cy="492060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822143" y="5763728"/>
            <a:ext cx="2577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10: Home Page</a:t>
            </a:r>
          </a:p>
        </p:txBody>
      </p:sp>
      <p:sp>
        <p:nvSpPr>
          <p:cNvPr id="8" name="Rectangle 7"/>
          <p:cNvSpPr/>
          <p:nvPr/>
        </p:nvSpPr>
        <p:spPr>
          <a:xfrm>
            <a:off x="8185593" y="1681712"/>
            <a:ext cx="2478110" cy="25884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Doctor Registration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378778" y="2004836"/>
            <a:ext cx="2478110" cy="25884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Patient Registration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8610600" y="2339076"/>
            <a:ext cx="2478110" cy="25884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Ambulance Registration</a:t>
            </a:r>
          </a:p>
        </p:txBody>
      </p:sp>
      <p:sp>
        <p:nvSpPr>
          <p:cNvPr id="19" name="Curved Right Arrow 18"/>
          <p:cNvSpPr/>
          <p:nvPr/>
        </p:nvSpPr>
        <p:spPr>
          <a:xfrm rot="20763039">
            <a:off x="7849030" y="1223493"/>
            <a:ext cx="376222" cy="729940"/>
          </a:xfrm>
          <a:prstGeom prst="curved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256691" y="1764375"/>
            <a:ext cx="3565452" cy="27906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Cardiology Emergency Monitoring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419696" y="2084876"/>
            <a:ext cx="3565452" cy="27906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Neurology Emergency Monitoring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652067" y="2412668"/>
            <a:ext cx="3565452" cy="27906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Gynecology Emergency Monitoring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927463" y="2740459"/>
            <a:ext cx="3597574" cy="34991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Orthopedics Emergency Monitoring</a:t>
            </a:r>
          </a:p>
        </p:txBody>
      </p:sp>
      <p:sp>
        <p:nvSpPr>
          <p:cNvPr id="28" name="Curved Left Arrow 27"/>
          <p:cNvSpPr/>
          <p:nvPr/>
        </p:nvSpPr>
        <p:spPr>
          <a:xfrm>
            <a:off x="4636395" y="1179560"/>
            <a:ext cx="451785" cy="773873"/>
          </a:xfrm>
          <a:prstGeom prst="curved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753629" y="3503054"/>
            <a:ext cx="1646277" cy="33290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Cardiology</a:t>
            </a:r>
          </a:p>
        </p:txBody>
      </p:sp>
      <p:sp>
        <p:nvSpPr>
          <p:cNvPr id="30" name="Rectangle 29"/>
          <p:cNvSpPr/>
          <p:nvPr/>
        </p:nvSpPr>
        <p:spPr>
          <a:xfrm>
            <a:off x="5906029" y="3861518"/>
            <a:ext cx="1646277" cy="33290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Neurology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058429" y="4219981"/>
            <a:ext cx="1646277" cy="33290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Gynecology</a:t>
            </a:r>
          </a:p>
        </p:txBody>
      </p:sp>
      <p:sp>
        <p:nvSpPr>
          <p:cNvPr id="32" name="Rectangle 31"/>
          <p:cNvSpPr/>
          <p:nvPr/>
        </p:nvSpPr>
        <p:spPr>
          <a:xfrm>
            <a:off x="6210829" y="4578446"/>
            <a:ext cx="1646277" cy="33290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Orthopedics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H="1">
            <a:off x="6111024" y="1179560"/>
            <a:ext cx="770543" cy="232349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>
            <a:off x="7033967" y="1188909"/>
            <a:ext cx="518339" cy="231414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1579175" y="288826"/>
            <a:ext cx="8993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Pictures of our System</a:t>
            </a:r>
          </a:p>
        </p:txBody>
      </p:sp>
    </p:spTree>
    <p:extLst>
      <p:ext uri="{BB962C8B-B14F-4D97-AF65-F5344CB8AC3E}">
        <p14:creationId xmlns:p14="http://schemas.microsoft.com/office/powerpoint/2010/main" val="33890192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DB37-98CF-465F-9F0E-16327F1E6F41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16</a:t>
            </a:fld>
            <a:endParaRPr lang="en-US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(contd.)</a:t>
            </a:r>
          </a:p>
        </p:txBody>
      </p:sp>
      <p:pic>
        <p:nvPicPr>
          <p:cNvPr id="11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791" y="1603775"/>
            <a:ext cx="5885381" cy="32114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42" y="1603775"/>
            <a:ext cx="5751803" cy="321144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579175" y="288826"/>
            <a:ext cx="8993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Pictures of our System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607246" y="5077951"/>
            <a:ext cx="2577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11: Patient List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43006" y="5077951"/>
            <a:ext cx="33075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12: Individual Department</a:t>
            </a:r>
          </a:p>
        </p:txBody>
      </p:sp>
    </p:spTree>
    <p:extLst>
      <p:ext uri="{BB962C8B-B14F-4D97-AF65-F5344CB8AC3E}">
        <p14:creationId xmlns:p14="http://schemas.microsoft.com/office/powerpoint/2010/main" val="6297600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DB37-98CF-465F-9F0E-16327F1E6F41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17</a:t>
            </a:fld>
            <a:endParaRPr lang="en-US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(contd.)</a:t>
            </a:r>
          </a:p>
        </p:txBody>
      </p:sp>
      <p:pic>
        <p:nvPicPr>
          <p:cNvPr id="11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07" y="895925"/>
            <a:ext cx="10432193" cy="486788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579175" y="288826"/>
            <a:ext cx="8993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Pictures of our System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787230" y="5871221"/>
            <a:ext cx="2577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13: Patient Details</a:t>
            </a:r>
          </a:p>
        </p:txBody>
      </p:sp>
    </p:spTree>
    <p:extLst>
      <p:ext uri="{BB962C8B-B14F-4D97-AF65-F5344CB8AC3E}">
        <p14:creationId xmlns:p14="http://schemas.microsoft.com/office/powerpoint/2010/main" val="19650882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DB37-98CF-465F-9F0E-16327F1E6F41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18</a:t>
            </a:fld>
            <a:endParaRPr lang="en-US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(contd.)</a:t>
            </a:r>
          </a:p>
        </p:txBody>
      </p:sp>
      <p:pic>
        <p:nvPicPr>
          <p:cNvPr id="11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579175" y="288826"/>
            <a:ext cx="8993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Pictures of our System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42" y="1603774"/>
            <a:ext cx="5772553" cy="309885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313" y="1603773"/>
            <a:ext cx="5877859" cy="3098855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607246" y="5077951"/>
            <a:ext cx="2577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14: Doctor List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743006" y="5077951"/>
            <a:ext cx="33075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15: Individual Department</a:t>
            </a:r>
          </a:p>
        </p:txBody>
      </p:sp>
    </p:spTree>
    <p:extLst>
      <p:ext uri="{BB962C8B-B14F-4D97-AF65-F5344CB8AC3E}">
        <p14:creationId xmlns:p14="http://schemas.microsoft.com/office/powerpoint/2010/main" val="18235948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DB37-98CF-465F-9F0E-16327F1E6F41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19</a:t>
            </a:fld>
            <a:endParaRPr lang="en-US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(contd.)</a:t>
            </a:r>
          </a:p>
        </p:txBody>
      </p:sp>
      <p:pic>
        <p:nvPicPr>
          <p:cNvPr id="11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579175" y="288826"/>
            <a:ext cx="8993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Pictures of our System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06" y="895924"/>
            <a:ext cx="10432193" cy="4867881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4787230" y="5871221"/>
            <a:ext cx="2577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16: Doctor Details</a:t>
            </a:r>
          </a:p>
        </p:txBody>
      </p:sp>
    </p:spTree>
    <p:extLst>
      <p:ext uri="{BB962C8B-B14F-4D97-AF65-F5344CB8AC3E}">
        <p14:creationId xmlns:p14="http://schemas.microsoft.com/office/powerpoint/2010/main" val="1153609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F1A1D-5363-4560-8284-DA985683852B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318187" y="449956"/>
            <a:ext cx="9539785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Framework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 Architecture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Requirements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Expected Outcomes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Standards and Design Constraints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Gantt Chart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and Future Work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2</a:t>
            </a:fld>
            <a:endParaRPr lang="en-US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</a:p>
        </p:txBody>
      </p:sp>
      <p:pic>
        <p:nvPicPr>
          <p:cNvPr id="11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</p:spTree>
    <p:extLst>
      <p:ext uri="{BB962C8B-B14F-4D97-AF65-F5344CB8AC3E}">
        <p14:creationId xmlns:p14="http://schemas.microsoft.com/office/powerpoint/2010/main" val="1749577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DB37-98CF-465F-9F0E-16327F1E6F41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20</a:t>
            </a:fld>
            <a:endParaRPr lang="en-US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(contd.)</a:t>
            </a:r>
          </a:p>
        </p:txBody>
      </p:sp>
      <p:pic>
        <p:nvPicPr>
          <p:cNvPr id="11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579175" y="288826"/>
            <a:ext cx="8993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Pictures of our System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927300" y="5834420"/>
            <a:ext cx="44208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17: Algorithm for Emergency Monitoring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06" y="870547"/>
            <a:ext cx="10432193" cy="454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455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DB37-98CF-465F-9F0E-16327F1E6F41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21</a:t>
            </a:fld>
            <a:endParaRPr lang="en-US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(contd.)</a:t>
            </a:r>
          </a:p>
        </p:txBody>
      </p:sp>
      <p:pic>
        <p:nvPicPr>
          <p:cNvPr id="11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79175" y="288826"/>
            <a:ext cx="8993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Pictures of our System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41" y="1603772"/>
            <a:ext cx="5772553" cy="309885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312" y="1603771"/>
            <a:ext cx="5877860" cy="3098855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363568" y="5077951"/>
            <a:ext cx="33130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18: Emergency Monitoring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743006" y="5077951"/>
            <a:ext cx="33075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19: Normal Monitoring</a:t>
            </a:r>
          </a:p>
        </p:txBody>
      </p:sp>
    </p:spTree>
    <p:extLst>
      <p:ext uri="{BB962C8B-B14F-4D97-AF65-F5344CB8AC3E}">
        <p14:creationId xmlns:p14="http://schemas.microsoft.com/office/powerpoint/2010/main" val="10071471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DB37-98CF-465F-9F0E-16327F1E6F41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22</a:t>
            </a:fld>
            <a:endParaRPr lang="en-US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(contd.)</a:t>
            </a:r>
          </a:p>
        </p:txBody>
      </p:sp>
      <p:pic>
        <p:nvPicPr>
          <p:cNvPr id="11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0466" y="721635"/>
            <a:ext cx="5249970" cy="258281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58" y="721635"/>
            <a:ext cx="5249970" cy="256830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579175" y="288826"/>
            <a:ext cx="8993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Pictures of our System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59" y="3609982"/>
            <a:ext cx="5249969" cy="258281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0466" y="3626932"/>
            <a:ext cx="5257491" cy="2582816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239579" y="3289937"/>
            <a:ext cx="33130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20: Emergency Alert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288902" y="3288378"/>
            <a:ext cx="33130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21: Available Ambulance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391979" y="5996848"/>
            <a:ext cx="33130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22: Ambulance Details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740210" y="5996848"/>
            <a:ext cx="33130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23: Ambulance Booking</a:t>
            </a:r>
          </a:p>
        </p:txBody>
      </p:sp>
    </p:spTree>
    <p:extLst>
      <p:ext uri="{BB962C8B-B14F-4D97-AF65-F5344CB8AC3E}">
        <p14:creationId xmlns:p14="http://schemas.microsoft.com/office/powerpoint/2010/main" val="11777916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DB37-98CF-465F-9F0E-16327F1E6F41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23</a:t>
            </a:fld>
            <a:endParaRPr lang="en-US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(contd.)</a:t>
            </a:r>
          </a:p>
        </p:txBody>
      </p:sp>
      <p:pic>
        <p:nvPicPr>
          <p:cNvPr id="11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79175" y="288826"/>
            <a:ext cx="8993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Pictures of our System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05" y="895433"/>
            <a:ext cx="10432193" cy="4868372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3927300" y="5834420"/>
            <a:ext cx="44208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24: Doctor’s Prescription</a:t>
            </a:r>
          </a:p>
        </p:txBody>
      </p:sp>
    </p:spTree>
    <p:extLst>
      <p:ext uri="{BB962C8B-B14F-4D97-AF65-F5344CB8AC3E}">
        <p14:creationId xmlns:p14="http://schemas.microsoft.com/office/powerpoint/2010/main" val="2498426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DB37-98CF-465F-9F0E-16327F1E6F41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24</a:t>
            </a:fld>
            <a:endParaRPr lang="en-US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(contd.)</a:t>
            </a:r>
          </a:p>
        </p:txBody>
      </p:sp>
      <p:pic>
        <p:nvPicPr>
          <p:cNvPr id="11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79175" y="288826"/>
            <a:ext cx="8993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Pictures of our System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05" y="908805"/>
            <a:ext cx="10432193" cy="485499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3927300" y="5834420"/>
            <a:ext cx="44208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25: Home Monitoring</a:t>
            </a:r>
          </a:p>
        </p:txBody>
      </p:sp>
    </p:spTree>
    <p:extLst>
      <p:ext uri="{BB962C8B-B14F-4D97-AF65-F5344CB8AC3E}">
        <p14:creationId xmlns:p14="http://schemas.microsoft.com/office/powerpoint/2010/main" val="39972406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DB37-98CF-465F-9F0E-16327F1E6F41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25</a:t>
            </a:fld>
            <a:endParaRPr lang="en-US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(contd.)</a:t>
            </a:r>
          </a:p>
        </p:txBody>
      </p:sp>
      <p:pic>
        <p:nvPicPr>
          <p:cNvPr id="11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527" y="894080"/>
            <a:ext cx="8677673" cy="479838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217333" y="5816492"/>
            <a:ext cx="36800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26: Entity Relationship Diagram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79175" y="288826"/>
            <a:ext cx="8993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Pictures of our Database</a:t>
            </a:r>
          </a:p>
        </p:txBody>
      </p:sp>
    </p:spTree>
    <p:extLst>
      <p:ext uri="{BB962C8B-B14F-4D97-AF65-F5344CB8AC3E}">
        <p14:creationId xmlns:p14="http://schemas.microsoft.com/office/powerpoint/2010/main" val="39592493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DB37-98CF-465F-9F0E-16327F1E6F41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26</a:t>
            </a:fld>
            <a:endParaRPr lang="en-US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(contd.)</a:t>
            </a:r>
          </a:p>
        </p:txBody>
      </p:sp>
      <p:pic>
        <p:nvPicPr>
          <p:cNvPr id="11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656" y="1063965"/>
            <a:ext cx="9295405" cy="453834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468463" y="5721948"/>
            <a:ext cx="32657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27: Django Administration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579175" y="288826"/>
            <a:ext cx="8993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Pictures of our Database</a:t>
            </a:r>
          </a:p>
        </p:txBody>
      </p:sp>
    </p:spTree>
    <p:extLst>
      <p:ext uri="{BB962C8B-B14F-4D97-AF65-F5344CB8AC3E}">
        <p14:creationId xmlns:p14="http://schemas.microsoft.com/office/powerpoint/2010/main" val="35744311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5EBF-24AE-484A-9BCA-BEC7A412A546}" type="datetime4">
              <a:rPr lang="en-US" smtClean="0"/>
              <a:t>November 4, 2020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38200" y="628233"/>
            <a:ext cx="1030292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Standards: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Standard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Linux Standard Based(LSB).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Organization for Standardization(ISO).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Standard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1451.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Standard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802.11.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Python, C, C++.</a:t>
            </a:r>
            <a:endParaRPr lang="en-US" sz="28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27</a:t>
            </a:fld>
            <a:endParaRPr lang="en-US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Standards and Design Constraints</a:t>
            </a:r>
          </a:p>
        </p:txBody>
      </p:sp>
      <p:pic>
        <p:nvPicPr>
          <p:cNvPr id="11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4327301"/>
            <a:ext cx="4915428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Constraints: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Sustainability.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Manufacturability.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750320" y="4327301"/>
            <a:ext cx="49154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Impacts: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 Impacts.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Impacts.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Ethical Impacts.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Political Impacts.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2820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6"/>
          <p:cNvSpPr txBox="1">
            <a:spLocks noGrp="1"/>
          </p:cNvSpPr>
          <p:nvPr>
            <p:ph type="title" idx="4294967295"/>
          </p:nvPr>
        </p:nvSpPr>
        <p:spPr>
          <a:xfrm>
            <a:off x="310922" y="713356"/>
            <a:ext cx="7521575" cy="623888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r>
              <a:rPr lang="en" sz="2800" b="1" dirty="0">
                <a:solidFill>
                  <a:srgbClr val="99330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Plan - Trimester 1</a:t>
            </a:r>
            <a:endParaRPr sz="2800" b="1" dirty="0">
              <a:solidFill>
                <a:srgbClr val="993300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endParaRPr sz="3200" b="1" dirty="0">
              <a:solidFill>
                <a:srgbClr val="993300"/>
              </a:solidFill>
              <a:latin typeface="Arial"/>
              <a:ea typeface="Arial"/>
              <a:cs typeface="Arial"/>
              <a:sym typeface="Arial"/>
            </a:endParaRPr>
          </a:p>
          <a:p>
            <a:endParaRPr sz="3200" b="1" dirty="0">
              <a:solidFill>
                <a:srgbClr val="9933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1" name="Google Shape;261;p26"/>
          <p:cNvCxnSpPr/>
          <p:nvPr/>
        </p:nvCxnSpPr>
        <p:spPr>
          <a:xfrm rot="10800000" flipH="1">
            <a:off x="217033" y="3720167"/>
            <a:ext cx="11818800" cy="3480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2" name="Google Shape;262;p26"/>
          <p:cNvSpPr txBox="1"/>
          <p:nvPr/>
        </p:nvSpPr>
        <p:spPr>
          <a:xfrm>
            <a:off x="217033" y="1498800"/>
            <a:ext cx="1707600" cy="1259200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Selection and Group Discussion</a:t>
            </a:r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3" name="Google Shape;263;p26"/>
          <p:cNvSpPr txBox="1"/>
          <p:nvPr/>
        </p:nvSpPr>
        <p:spPr>
          <a:xfrm>
            <a:off x="3163800" y="1498800"/>
            <a:ext cx="1707600" cy="1259200"/>
          </a:xfrm>
          <a:prstGeom prst="rect">
            <a:avLst/>
          </a:prstGeom>
          <a:solidFill>
            <a:schemeClr val="dk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endParaRPr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</p:txBody>
      </p:sp>
      <p:sp>
        <p:nvSpPr>
          <p:cNvPr id="264" name="Google Shape;264;p26"/>
          <p:cNvSpPr txBox="1"/>
          <p:nvPr/>
        </p:nvSpPr>
        <p:spPr>
          <a:xfrm>
            <a:off x="6305500" y="1498800"/>
            <a:ext cx="1707600" cy="1259200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&amp; Latex Overview</a:t>
            </a:r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5" name="Google Shape;265;p26"/>
          <p:cNvSpPr txBox="1"/>
          <p:nvPr/>
        </p:nvSpPr>
        <p:spPr>
          <a:xfrm>
            <a:off x="9107833" y="1498800"/>
            <a:ext cx="1707600" cy="1259200"/>
          </a:xfrm>
          <a:prstGeom prst="rect">
            <a:avLst/>
          </a:prstGeom>
          <a:solidFill>
            <a:schemeClr val="dk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endParaRPr lang="en-GB" dirty="0">
              <a:solidFill>
                <a:srgbClr val="FFFFFF"/>
              </a:solidFill>
            </a:endParaRPr>
          </a:p>
          <a:p>
            <a:pPr algn="ctr"/>
            <a:r>
              <a:rPr lang="en-GB" dirty="0">
                <a:solidFill>
                  <a:srgbClr val="FFFFFF"/>
                </a:solidFill>
              </a:rPr>
              <a:t> </a:t>
            </a:r>
            <a:r>
              <a:rPr lang="en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 Writting</a:t>
            </a:r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dirty="0">
              <a:solidFill>
                <a:srgbClr val="FFFFFF"/>
              </a:solidFill>
            </a:endParaRPr>
          </a:p>
        </p:txBody>
      </p:sp>
      <p:sp>
        <p:nvSpPr>
          <p:cNvPr id="266" name="Google Shape;266;p26"/>
          <p:cNvSpPr txBox="1"/>
          <p:nvPr/>
        </p:nvSpPr>
        <p:spPr>
          <a:xfrm>
            <a:off x="1611300" y="4894233"/>
            <a:ext cx="1707600" cy="1259200"/>
          </a:xfrm>
          <a:prstGeom prst="rect">
            <a:avLst/>
          </a:prstGeom>
          <a:solidFill>
            <a:schemeClr val="dk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endParaRPr lang="en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Specification</a:t>
            </a:r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7" name="Google Shape;267;p26"/>
          <p:cNvSpPr txBox="1"/>
          <p:nvPr/>
        </p:nvSpPr>
        <p:spPr>
          <a:xfrm>
            <a:off x="4597500" y="4859433"/>
            <a:ext cx="1707600" cy="1259200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Mid Week</a:t>
            </a:r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7627500" y="4894233"/>
            <a:ext cx="1707600" cy="1259200"/>
          </a:xfrm>
          <a:prstGeom prst="rect">
            <a:avLst/>
          </a:prstGeom>
          <a:solidFill>
            <a:schemeClr val="dk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endParaRPr lang="en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Defining Methodology</a:t>
            </a:r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9" name="Google Shape;269;p26"/>
          <p:cNvSpPr txBox="1"/>
          <p:nvPr/>
        </p:nvSpPr>
        <p:spPr>
          <a:xfrm>
            <a:off x="10328233" y="4894233"/>
            <a:ext cx="1707600" cy="1259200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endParaRPr lang="en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Prepare for Pre-defence</a:t>
            </a:r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sz="1733" dirty="0">
              <a:solidFill>
                <a:srgbClr val="FFFFFF"/>
              </a:solidFill>
            </a:endParaRPr>
          </a:p>
        </p:txBody>
      </p:sp>
      <p:cxnSp>
        <p:nvCxnSpPr>
          <p:cNvPr id="270" name="Google Shape;270;p26"/>
          <p:cNvCxnSpPr>
            <a:stCxn id="266" idx="0"/>
          </p:cNvCxnSpPr>
          <p:nvPr/>
        </p:nvCxnSpPr>
        <p:spPr>
          <a:xfrm rot="10800000">
            <a:off x="2462700" y="3749833"/>
            <a:ext cx="2400" cy="11444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1" name="Google Shape;271;p26"/>
          <p:cNvCxnSpPr>
            <a:stCxn id="267" idx="0"/>
          </p:cNvCxnSpPr>
          <p:nvPr/>
        </p:nvCxnSpPr>
        <p:spPr>
          <a:xfrm rot="10800000" flipH="1">
            <a:off x="5451300" y="3731033"/>
            <a:ext cx="12800" cy="11284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2" name="Google Shape;272;p26"/>
          <p:cNvCxnSpPr>
            <a:stCxn id="269" idx="0"/>
          </p:cNvCxnSpPr>
          <p:nvPr/>
        </p:nvCxnSpPr>
        <p:spPr>
          <a:xfrm rot="10800000">
            <a:off x="11173633" y="3753833"/>
            <a:ext cx="8400" cy="11404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3" name="Google Shape;273;p26"/>
          <p:cNvSpPr txBox="1"/>
          <p:nvPr/>
        </p:nvSpPr>
        <p:spPr>
          <a:xfrm>
            <a:off x="98200" y="2982100"/>
            <a:ext cx="886000" cy="6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000" b="1" dirty="0"/>
              <a:t>Week</a:t>
            </a:r>
            <a:endParaRPr sz="2000" b="1" dirty="0"/>
          </a:p>
          <a:p>
            <a:r>
              <a:rPr lang="en" sz="2000" b="1" dirty="0"/>
              <a:t>  1-2</a:t>
            </a:r>
            <a:endParaRPr sz="2000" b="1" dirty="0"/>
          </a:p>
        </p:txBody>
      </p:sp>
      <p:sp>
        <p:nvSpPr>
          <p:cNvPr id="274" name="Google Shape;274;p26"/>
          <p:cNvSpPr txBox="1"/>
          <p:nvPr/>
        </p:nvSpPr>
        <p:spPr>
          <a:xfrm>
            <a:off x="4547067" y="3720167"/>
            <a:ext cx="9480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000" b="1" dirty="0"/>
              <a:t>Week</a:t>
            </a:r>
            <a:endParaRPr sz="2000" b="1" dirty="0"/>
          </a:p>
          <a:p>
            <a:r>
              <a:rPr lang="en" sz="2000" b="1" dirty="0"/>
              <a:t>    7</a:t>
            </a:r>
            <a:endParaRPr sz="2000" b="1" dirty="0"/>
          </a:p>
        </p:txBody>
      </p:sp>
      <p:sp>
        <p:nvSpPr>
          <p:cNvPr id="275" name="Google Shape;275;p26"/>
          <p:cNvSpPr txBox="1"/>
          <p:nvPr/>
        </p:nvSpPr>
        <p:spPr>
          <a:xfrm>
            <a:off x="6211300" y="3015500"/>
            <a:ext cx="9480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000" b="1" dirty="0"/>
              <a:t>Week</a:t>
            </a:r>
            <a:endParaRPr sz="2000" b="1" dirty="0"/>
          </a:p>
          <a:p>
            <a:r>
              <a:rPr lang="en" sz="2000" b="1" dirty="0"/>
              <a:t>  8-9</a:t>
            </a:r>
            <a:endParaRPr sz="2000" b="1" dirty="0"/>
          </a:p>
        </p:txBody>
      </p:sp>
      <p:sp>
        <p:nvSpPr>
          <p:cNvPr id="276" name="Google Shape;276;p26"/>
          <p:cNvSpPr txBox="1"/>
          <p:nvPr/>
        </p:nvSpPr>
        <p:spPr>
          <a:xfrm>
            <a:off x="3085584" y="3015500"/>
            <a:ext cx="9480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000" b="1" dirty="0"/>
              <a:t>Week 4-6</a:t>
            </a:r>
            <a:endParaRPr sz="2000" b="1" dirty="0"/>
          </a:p>
        </p:txBody>
      </p:sp>
      <p:sp>
        <p:nvSpPr>
          <p:cNvPr id="277" name="Google Shape;277;p26"/>
          <p:cNvSpPr txBox="1"/>
          <p:nvPr/>
        </p:nvSpPr>
        <p:spPr>
          <a:xfrm>
            <a:off x="1517100" y="3720167"/>
            <a:ext cx="9480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000" b="1" dirty="0"/>
              <a:t>Week </a:t>
            </a:r>
            <a:endParaRPr sz="2000" b="1" dirty="0"/>
          </a:p>
          <a:p>
            <a:r>
              <a:rPr lang="en" sz="2000" b="1" dirty="0"/>
              <a:t>   3</a:t>
            </a:r>
            <a:endParaRPr sz="2000" b="1" dirty="0"/>
          </a:p>
        </p:txBody>
      </p:sp>
      <p:sp>
        <p:nvSpPr>
          <p:cNvPr id="278" name="Google Shape;278;p26"/>
          <p:cNvSpPr txBox="1"/>
          <p:nvPr/>
        </p:nvSpPr>
        <p:spPr>
          <a:xfrm>
            <a:off x="7533300" y="3754967"/>
            <a:ext cx="9480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000" b="1" dirty="0"/>
              <a:t>Week </a:t>
            </a:r>
            <a:endParaRPr sz="2000" b="1" dirty="0"/>
          </a:p>
          <a:p>
            <a:r>
              <a:rPr lang="en" sz="2000" b="1" dirty="0"/>
              <a:t>  10</a:t>
            </a:r>
            <a:endParaRPr sz="2000" b="1" dirty="0"/>
          </a:p>
        </p:txBody>
      </p:sp>
      <p:sp>
        <p:nvSpPr>
          <p:cNvPr id="279" name="Google Shape;279;p26"/>
          <p:cNvSpPr txBox="1"/>
          <p:nvPr/>
        </p:nvSpPr>
        <p:spPr>
          <a:xfrm>
            <a:off x="10328233" y="3720167"/>
            <a:ext cx="9480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000" b="1" dirty="0"/>
              <a:t>Week</a:t>
            </a:r>
            <a:endParaRPr sz="2000" b="1" dirty="0"/>
          </a:p>
          <a:p>
            <a:r>
              <a:rPr lang="en" sz="2000" b="1" dirty="0"/>
              <a:t>  12</a:t>
            </a:r>
            <a:endParaRPr sz="2000" b="1" dirty="0"/>
          </a:p>
        </p:txBody>
      </p:sp>
      <p:sp>
        <p:nvSpPr>
          <p:cNvPr id="280" name="Google Shape;280;p26"/>
          <p:cNvSpPr txBox="1"/>
          <p:nvPr/>
        </p:nvSpPr>
        <p:spPr>
          <a:xfrm>
            <a:off x="9041233" y="3015500"/>
            <a:ext cx="9480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000" b="1" dirty="0"/>
              <a:t>Week</a:t>
            </a:r>
            <a:endParaRPr sz="2000" b="1" dirty="0"/>
          </a:p>
          <a:p>
            <a:r>
              <a:rPr lang="en" sz="2000" b="1" dirty="0"/>
              <a:t>   11</a:t>
            </a:r>
            <a:endParaRPr sz="2000" b="1" dirty="0"/>
          </a:p>
        </p:txBody>
      </p:sp>
      <p:cxnSp>
        <p:nvCxnSpPr>
          <p:cNvPr id="281" name="Google Shape;281;p26"/>
          <p:cNvCxnSpPr/>
          <p:nvPr/>
        </p:nvCxnSpPr>
        <p:spPr>
          <a:xfrm rot="10800000">
            <a:off x="4016400" y="2575767"/>
            <a:ext cx="2400" cy="11444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2" name="Google Shape;282;p26"/>
          <p:cNvCxnSpPr>
            <a:endCxn id="265" idx="2"/>
          </p:cNvCxnSpPr>
          <p:nvPr/>
        </p:nvCxnSpPr>
        <p:spPr>
          <a:xfrm rot="10800000">
            <a:off x="9961633" y="2758000"/>
            <a:ext cx="1200" cy="9620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3" name="Google Shape;283;p26"/>
          <p:cNvCxnSpPr/>
          <p:nvPr/>
        </p:nvCxnSpPr>
        <p:spPr>
          <a:xfrm rot="10800000">
            <a:off x="8480100" y="3749833"/>
            <a:ext cx="2400" cy="11444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4" name="Google Shape;284;p26"/>
          <p:cNvCxnSpPr>
            <a:endCxn id="262" idx="2"/>
          </p:cNvCxnSpPr>
          <p:nvPr/>
        </p:nvCxnSpPr>
        <p:spPr>
          <a:xfrm rot="10800000" flipH="1">
            <a:off x="1066433" y="2758000"/>
            <a:ext cx="4400" cy="9568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5" name="Google Shape;285;p26"/>
          <p:cNvCxnSpPr/>
          <p:nvPr/>
        </p:nvCxnSpPr>
        <p:spPr>
          <a:xfrm rot="10800000" flipH="1">
            <a:off x="7157084" y="2758000"/>
            <a:ext cx="4400" cy="9568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99D00-9E56-485D-9F0D-25AF5E7029FA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28</a:t>
            </a:fld>
            <a:endParaRPr lang="en-US"/>
          </a:p>
        </p:txBody>
      </p:sp>
      <p:sp>
        <p:nvSpPr>
          <p:cNvPr id="33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Gantt Chart</a:t>
            </a:r>
          </a:p>
        </p:txBody>
      </p:sp>
      <p:pic>
        <p:nvPicPr>
          <p:cNvPr id="35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36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</p:spTree>
    <p:extLst>
      <p:ext uri="{BB962C8B-B14F-4D97-AF65-F5344CB8AC3E}">
        <p14:creationId xmlns:p14="http://schemas.microsoft.com/office/powerpoint/2010/main" val="36875103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7"/>
          <p:cNvSpPr txBox="1">
            <a:spLocks noGrp="1"/>
          </p:cNvSpPr>
          <p:nvPr>
            <p:ph type="title" idx="4294967295"/>
          </p:nvPr>
        </p:nvSpPr>
        <p:spPr>
          <a:xfrm>
            <a:off x="326412" y="713759"/>
            <a:ext cx="7521575" cy="623888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r>
              <a:rPr lang="en" sz="2800" b="1" dirty="0">
                <a:solidFill>
                  <a:srgbClr val="99330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Plan - Trimester</a:t>
            </a:r>
            <a:r>
              <a:rPr lang="en" sz="2800" b="1" i="1" dirty="0">
                <a:solidFill>
                  <a:srgbClr val="99330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</a:t>
            </a:r>
            <a:r>
              <a:rPr lang="en" sz="2800" b="1" dirty="0">
                <a:solidFill>
                  <a:srgbClr val="99330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2</a:t>
            </a:r>
            <a:endParaRPr sz="2800" b="1" dirty="0">
              <a:solidFill>
                <a:srgbClr val="993300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endParaRPr sz="2800" b="1" dirty="0">
              <a:solidFill>
                <a:srgbClr val="993300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</p:txBody>
      </p:sp>
      <p:cxnSp>
        <p:nvCxnSpPr>
          <p:cNvPr id="292" name="Google Shape;292;p27"/>
          <p:cNvCxnSpPr/>
          <p:nvPr/>
        </p:nvCxnSpPr>
        <p:spPr>
          <a:xfrm rot="10800000" flipH="1">
            <a:off x="217033" y="3720167"/>
            <a:ext cx="11818800" cy="3480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3" name="Google Shape;293;p27"/>
          <p:cNvSpPr txBox="1"/>
          <p:nvPr/>
        </p:nvSpPr>
        <p:spPr>
          <a:xfrm>
            <a:off x="217033" y="1498800"/>
            <a:ext cx="1707600" cy="1259200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and Software Design</a:t>
            </a:r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sz="1733" dirty="0">
              <a:solidFill>
                <a:srgbClr val="FFFFFF"/>
              </a:solidFill>
            </a:endParaRPr>
          </a:p>
          <a:p>
            <a:endParaRPr sz="1733" dirty="0">
              <a:solidFill>
                <a:srgbClr val="FFFFFF"/>
              </a:solidFill>
            </a:endParaRPr>
          </a:p>
        </p:txBody>
      </p:sp>
      <p:sp>
        <p:nvSpPr>
          <p:cNvPr id="294" name="Google Shape;294;p27"/>
          <p:cNvSpPr txBox="1"/>
          <p:nvPr/>
        </p:nvSpPr>
        <p:spPr>
          <a:xfrm>
            <a:off x="3085600" y="1498800"/>
            <a:ext cx="2003200" cy="1259200"/>
          </a:xfrm>
          <a:prstGeom prst="rect">
            <a:avLst/>
          </a:prstGeom>
          <a:solidFill>
            <a:schemeClr val="dk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endParaRPr lang="en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-</a:t>
            </a:r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</a:t>
            </a:r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5" name="Google Shape;295;p27"/>
          <p:cNvSpPr txBox="1"/>
          <p:nvPr/>
        </p:nvSpPr>
        <p:spPr>
          <a:xfrm>
            <a:off x="6305500" y="1498800"/>
            <a:ext cx="1707600" cy="1259200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</a:t>
            </a:r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6" name="Google Shape;296;p27"/>
          <p:cNvSpPr txBox="1"/>
          <p:nvPr/>
        </p:nvSpPr>
        <p:spPr>
          <a:xfrm>
            <a:off x="9107833" y="1498800"/>
            <a:ext cx="1707600" cy="1259200"/>
          </a:xfrm>
          <a:prstGeom prst="rect">
            <a:avLst/>
          </a:prstGeom>
          <a:solidFill>
            <a:schemeClr val="dk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Final Report </a:t>
            </a:r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7" name="Google Shape;297;p27"/>
          <p:cNvSpPr txBox="1"/>
          <p:nvPr/>
        </p:nvSpPr>
        <p:spPr>
          <a:xfrm>
            <a:off x="4597500" y="4859433"/>
            <a:ext cx="1707600" cy="1259200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Mid Week</a:t>
            </a:r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8" name="Google Shape;298;p27"/>
          <p:cNvSpPr txBox="1"/>
          <p:nvPr/>
        </p:nvSpPr>
        <p:spPr>
          <a:xfrm>
            <a:off x="7627500" y="4894233"/>
            <a:ext cx="1707600" cy="1259200"/>
          </a:xfrm>
          <a:prstGeom prst="rect">
            <a:avLst/>
          </a:prstGeom>
          <a:solidFill>
            <a:schemeClr val="dk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Analysis and Finalization</a:t>
            </a:r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9" name="Google Shape;299;p27"/>
          <p:cNvSpPr txBox="1"/>
          <p:nvPr/>
        </p:nvSpPr>
        <p:spPr>
          <a:xfrm>
            <a:off x="10328233" y="4894233"/>
            <a:ext cx="1707600" cy="1259200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Prepare</a:t>
            </a:r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 Defence</a:t>
            </a:r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00" name="Google Shape;300;p27"/>
          <p:cNvCxnSpPr>
            <a:stCxn id="301" idx="0"/>
          </p:cNvCxnSpPr>
          <p:nvPr/>
        </p:nvCxnSpPr>
        <p:spPr>
          <a:xfrm rot="10800000">
            <a:off x="2462700" y="3749833"/>
            <a:ext cx="2400" cy="11444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2" name="Google Shape;302;p27"/>
          <p:cNvCxnSpPr>
            <a:stCxn id="297" idx="0"/>
          </p:cNvCxnSpPr>
          <p:nvPr/>
        </p:nvCxnSpPr>
        <p:spPr>
          <a:xfrm rot="10800000" flipH="1">
            <a:off x="5451300" y="3731033"/>
            <a:ext cx="12800" cy="11284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3" name="Google Shape;303;p27"/>
          <p:cNvCxnSpPr>
            <a:stCxn id="299" idx="0"/>
          </p:cNvCxnSpPr>
          <p:nvPr/>
        </p:nvCxnSpPr>
        <p:spPr>
          <a:xfrm rot="10800000">
            <a:off x="11173633" y="3753833"/>
            <a:ext cx="8400" cy="11404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4" name="Google Shape;304;p27"/>
          <p:cNvSpPr txBox="1"/>
          <p:nvPr/>
        </p:nvSpPr>
        <p:spPr>
          <a:xfrm>
            <a:off x="98200" y="2982100"/>
            <a:ext cx="886000" cy="6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000" b="1" dirty="0"/>
              <a:t>Week</a:t>
            </a:r>
            <a:endParaRPr sz="2000" b="1" dirty="0"/>
          </a:p>
          <a:p>
            <a:r>
              <a:rPr lang="en" sz="2000" b="1" dirty="0"/>
              <a:t>  1-2</a:t>
            </a:r>
            <a:endParaRPr sz="2000" b="1" dirty="0"/>
          </a:p>
        </p:txBody>
      </p:sp>
      <p:sp>
        <p:nvSpPr>
          <p:cNvPr id="305" name="Google Shape;305;p27"/>
          <p:cNvSpPr txBox="1"/>
          <p:nvPr/>
        </p:nvSpPr>
        <p:spPr>
          <a:xfrm>
            <a:off x="4547067" y="3720167"/>
            <a:ext cx="9480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000" b="1" dirty="0"/>
              <a:t>Week</a:t>
            </a:r>
            <a:endParaRPr sz="2000" b="1" dirty="0"/>
          </a:p>
          <a:p>
            <a:r>
              <a:rPr lang="en" sz="2000" b="1" dirty="0"/>
              <a:t>    7</a:t>
            </a:r>
            <a:endParaRPr sz="2000" b="1" dirty="0"/>
          </a:p>
        </p:txBody>
      </p:sp>
      <p:sp>
        <p:nvSpPr>
          <p:cNvPr id="306" name="Google Shape;306;p27"/>
          <p:cNvSpPr txBox="1"/>
          <p:nvPr/>
        </p:nvSpPr>
        <p:spPr>
          <a:xfrm>
            <a:off x="6211300" y="3015500"/>
            <a:ext cx="9480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000" b="1" dirty="0"/>
              <a:t>Week</a:t>
            </a:r>
            <a:endParaRPr sz="2000" b="1" dirty="0"/>
          </a:p>
          <a:p>
            <a:pPr algn="ctr"/>
            <a:r>
              <a:rPr lang="en" sz="2000" b="1" dirty="0"/>
              <a:t>  8</a:t>
            </a:r>
            <a:endParaRPr sz="2000" b="1" dirty="0"/>
          </a:p>
        </p:txBody>
      </p:sp>
      <p:sp>
        <p:nvSpPr>
          <p:cNvPr id="307" name="Google Shape;307;p27"/>
          <p:cNvSpPr txBox="1"/>
          <p:nvPr/>
        </p:nvSpPr>
        <p:spPr>
          <a:xfrm>
            <a:off x="3085584" y="3015500"/>
            <a:ext cx="9480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000" b="1" dirty="0"/>
              <a:t>Week </a:t>
            </a:r>
            <a:endParaRPr sz="2000" b="1" dirty="0"/>
          </a:p>
          <a:p>
            <a:pPr algn="ctr"/>
            <a:r>
              <a:rPr lang="en" sz="2000" b="1" dirty="0"/>
              <a:t>5-6</a:t>
            </a:r>
            <a:endParaRPr sz="2000" b="1" dirty="0"/>
          </a:p>
        </p:txBody>
      </p:sp>
      <p:sp>
        <p:nvSpPr>
          <p:cNvPr id="308" name="Google Shape;308;p27"/>
          <p:cNvSpPr txBox="1"/>
          <p:nvPr/>
        </p:nvSpPr>
        <p:spPr>
          <a:xfrm>
            <a:off x="1517100" y="3720167"/>
            <a:ext cx="9480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000" b="1" dirty="0"/>
              <a:t>Week  </a:t>
            </a:r>
            <a:endParaRPr sz="2000" b="1" dirty="0"/>
          </a:p>
          <a:p>
            <a:pPr algn="ctr"/>
            <a:r>
              <a:rPr lang="en" sz="2000" b="1" dirty="0"/>
              <a:t>3-4</a:t>
            </a:r>
            <a:endParaRPr sz="2000" b="1" dirty="0"/>
          </a:p>
        </p:txBody>
      </p:sp>
      <p:sp>
        <p:nvSpPr>
          <p:cNvPr id="309" name="Google Shape;309;p27"/>
          <p:cNvSpPr txBox="1"/>
          <p:nvPr/>
        </p:nvSpPr>
        <p:spPr>
          <a:xfrm>
            <a:off x="7533300" y="3754967"/>
            <a:ext cx="9480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000" b="1" dirty="0"/>
              <a:t>Week </a:t>
            </a:r>
            <a:endParaRPr sz="2000" b="1" dirty="0"/>
          </a:p>
          <a:p>
            <a:r>
              <a:rPr lang="en" sz="2000" b="1" dirty="0"/>
              <a:t>  9-10</a:t>
            </a:r>
            <a:endParaRPr sz="2000" b="1" dirty="0"/>
          </a:p>
        </p:txBody>
      </p:sp>
      <p:sp>
        <p:nvSpPr>
          <p:cNvPr id="310" name="Google Shape;310;p27"/>
          <p:cNvSpPr txBox="1"/>
          <p:nvPr/>
        </p:nvSpPr>
        <p:spPr>
          <a:xfrm>
            <a:off x="10328233" y="3720167"/>
            <a:ext cx="9480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000" b="1" dirty="0"/>
              <a:t>Week</a:t>
            </a:r>
            <a:endParaRPr sz="2000" b="1" dirty="0"/>
          </a:p>
          <a:p>
            <a:r>
              <a:rPr lang="en" sz="2000" b="1" dirty="0"/>
              <a:t>  12</a:t>
            </a:r>
            <a:endParaRPr sz="2000" b="1" dirty="0"/>
          </a:p>
        </p:txBody>
      </p:sp>
      <p:sp>
        <p:nvSpPr>
          <p:cNvPr id="311" name="Google Shape;311;p27"/>
          <p:cNvSpPr txBox="1"/>
          <p:nvPr/>
        </p:nvSpPr>
        <p:spPr>
          <a:xfrm>
            <a:off x="9041233" y="3015500"/>
            <a:ext cx="9480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000" b="1" dirty="0"/>
              <a:t>Week</a:t>
            </a:r>
            <a:endParaRPr sz="2000" b="1" dirty="0"/>
          </a:p>
          <a:p>
            <a:r>
              <a:rPr lang="en" sz="2000" b="1" dirty="0"/>
              <a:t>   11</a:t>
            </a:r>
            <a:endParaRPr sz="2000" b="1" dirty="0"/>
          </a:p>
        </p:txBody>
      </p:sp>
      <p:cxnSp>
        <p:nvCxnSpPr>
          <p:cNvPr id="312" name="Google Shape;312;p27"/>
          <p:cNvCxnSpPr/>
          <p:nvPr/>
        </p:nvCxnSpPr>
        <p:spPr>
          <a:xfrm rot="10800000">
            <a:off x="4016400" y="2575767"/>
            <a:ext cx="2400" cy="11444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3" name="Google Shape;313;p27"/>
          <p:cNvCxnSpPr/>
          <p:nvPr/>
        </p:nvCxnSpPr>
        <p:spPr>
          <a:xfrm rot="10800000">
            <a:off x="9960433" y="2575767"/>
            <a:ext cx="2400" cy="11444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4" name="Google Shape;314;p27"/>
          <p:cNvCxnSpPr/>
          <p:nvPr/>
        </p:nvCxnSpPr>
        <p:spPr>
          <a:xfrm rot="10800000">
            <a:off x="8480100" y="3749833"/>
            <a:ext cx="2400" cy="11444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5" name="Google Shape;315;p27"/>
          <p:cNvCxnSpPr>
            <a:endCxn id="293" idx="2"/>
          </p:cNvCxnSpPr>
          <p:nvPr/>
        </p:nvCxnSpPr>
        <p:spPr>
          <a:xfrm rot="10800000" flipH="1">
            <a:off x="1066433" y="2758000"/>
            <a:ext cx="4400" cy="9568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6" name="Google Shape;316;p27"/>
          <p:cNvCxnSpPr/>
          <p:nvPr/>
        </p:nvCxnSpPr>
        <p:spPr>
          <a:xfrm rot="10800000" flipH="1">
            <a:off x="7157084" y="2758000"/>
            <a:ext cx="4400" cy="9568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7" name="Google Shape;317;p27"/>
          <p:cNvSpPr txBox="1"/>
          <p:nvPr/>
        </p:nvSpPr>
        <p:spPr>
          <a:xfrm>
            <a:off x="1549300" y="4894233"/>
            <a:ext cx="2003200" cy="1259200"/>
          </a:xfrm>
          <a:prstGeom prst="rect">
            <a:avLst/>
          </a:prstGeom>
          <a:solidFill>
            <a:schemeClr val="dk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endParaRPr lang="en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-</a:t>
            </a:r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4A512-1855-4849-BC14-20D5EADBC805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29</a:t>
            </a:fld>
            <a:endParaRPr lang="en-US"/>
          </a:p>
        </p:txBody>
      </p:sp>
      <p:sp>
        <p:nvSpPr>
          <p:cNvPr id="33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Gantt Chart (contd.)</a:t>
            </a:r>
          </a:p>
        </p:txBody>
      </p:sp>
      <p:pic>
        <p:nvPicPr>
          <p:cNvPr id="34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35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</p:spTree>
    <p:extLst>
      <p:ext uri="{BB962C8B-B14F-4D97-AF65-F5344CB8AC3E}">
        <p14:creationId xmlns:p14="http://schemas.microsoft.com/office/powerpoint/2010/main" val="395201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01428-AD8C-4C0C-9F79-4597CE2F49ED}" type="datetime4">
              <a:rPr lang="en-US" smtClean="0"/>
              <a:t>November 4, 2020</a:t>
            </a:fld>
            <a:endParaRPr lang="en-US"/>
          </a:p>
        </p:txBody>
      </p:sp>
      <p:pic>
        <p:nvPicPr>
          <p:cNvPr id="6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7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  <p:sp>
        <p:nvSpPr>
          <p:cNvPr id="8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38200" y="2325162"/>
            <a:ext cx="10871579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Overview:</a:t>
            </a:r>
            <a:endParaRPr lang="en-US" sz="20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 cloud-based 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Patient Monitoring System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Internet of Things (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 patient data through sensors and monitor through a centralized web-based application.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Pre-process the collected data and decide which data to forward to the cloud for user (doctors/attendants) apps.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428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DB37-98CF-465F-9F0E-16327F1E6F41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256691" y="1711346"/>
            <a:ext cx="899387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the monitoring of the patient’s health condition.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 and real-time tracking using IoT application for improved healthcare system 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future, we will improve our project by using more advanced sensors and add more features.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 mobile application.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machine learning application.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our system with hospital requirements.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30</a:t>
            </a:fld>
            <a:endParaRPr lang="en-US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 and Future Work</a:t>
            </a:r>
          </a:p>
        </p:txBody>
      </p:sp>
      <p:pic>
        <p:nvPicPr>
          <p:cNvPr id="11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</p:spTree>
    <p:extLst>
      <p:ext uri="{BB962C8B-B14F-4D97-AF65-F5344CB8AC3E}">
        <p14:creationId xmlns:p14="http://schemas.microsoft.com/office/powerpoint/2010/main" val="10413309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89B08-06EF-4C5E-92DF-3D1219DBD2CF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76723" y="685796"/>
            <a:ext cx="1166555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Chao Li, Xiangpei Hu, and Lili Zhang. The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-based heart disease monitoring system for pervasive healthcare service. </a:t>
            </a:r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Procedia computer science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112:2328-2334, 2017.</a:t>
            </a:r>
          </a:p>
          <a:p>
            <a:pPr algn="just"/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 Gowrishankar, MY Prachita, and Arvind Prakash. Iot based heart attack detection, heart rate and temperature monitor. </a:t>
            </a:r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Journal of Computer Applications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170(5):26-30, 2017.</a:t>
            </a:r>
          </a:p>
          <a:p>
            <a:pPr algn="just"/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Vikas Vippalapalli and Snigdha Ananthula. Internet of things (iot) based smart health care system. In </a:t>
            </a:r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2016 International Conference on Signal Processing, Communication, Power and Embedded System (SCOPES)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pages 1229-1233. IEEE, 2016.</a:t>
            </a:r>
          </a:p>
          <a:p>
            <a:pPr algn="just"/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JV Alamelu and A Mythili. Design of iot based generic health care system. In </a:t>
            </a:r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2017 International conference on Microelectronic Devices, Circuits and Systems (ICMDCS)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pages 1-4. IEEE, 2017.</a:t>
            </a:r>
          </a:p>
          <a:p>
            <a:pPr algn="just"/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Anirvin Sharma, Tanupriya Choudhury, and Praveen Kumar. Health monitoring &amp; management using iot devices in a cloud based framework. In </a:t>
            </a:r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2018 International Conference on Advances in Computing and Communication Engineering (ICACCE)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pages 219-224. IEEE, 2018.</a:t>
            </a:r>
          </a:p>
          <a:p>
            <a:pPr algn="just"/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[6]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Naina Gupta, Hera Saeed, Sanjana Jha, Manisha Chahande, and Sujata Pandey. Study and implementation of iot based smart healthcare system. In </a:t>
            </a:r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2017 International Conference on Trends in Electronics and Informatics (ICEI)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pages 541-546. IEEE, 2017.</a:t>
            </a:r>
          </a:p>
          <a:p>
            <a:pPr algn="just"/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[7]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Ravi Kishore Kodali, Govinda Swamy, and Boppana Lakshmi. An implementation of iot for healthcare. In </a:t>
            </a:r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2015 IEEE Recent Advances in Intelligent Computational Systems (RAICS)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pages 411-416. IEEE, 2015.</a:t>
            </a:r>
          </a:p>
          <a:p>
            <a:pPr algn="just"/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[8]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 Kumar and M Pallikonda Rajasekaran. An iot based patient monitoring system using raspberry pi. In </a:t>
            </a:r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2016 International Conference on Computing Technologies and Intelligent Data Engineering (ICCTIDE'16)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pages 1-4. IEEE, 2016.</a:t>
            </a:r>
          </a:p>
          <a:p>
            <a:pPr algn="just"/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[9]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 Natarajan, B Prasath, and P Kokila. Smart health care system using internet of things. </a:t>
            </a:r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Journal of Network Communications and Emerging Technologies (JNCET)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6(3), 2016.</a:t>
            </a:r>
          </a:p>
          <a:p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[10]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Zankhana Mehul Kalarthi. A review paper on smart health care system using internet of things. </a:t>
            </a:r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Journal of Research in Engineering and Technology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5(03):8084, 2016.</a:t>
            </a:r>
          </a:p>
          <a:p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[11]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 Elanthiraiyan, Dr S Babu, et al. Smart medicine and physical health system using Iot. </a:t>
            </a:r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Journal of Computer Science and Mobile Computing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4(3):333-338, 2015.</a:t>
            </a:r>
          </a:p>
          <a:p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[12]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Mirjana Maksimovic, Vladimir Vujovic, and Branko Perisic. A custom internet of things healthcare system. In </a:t>
            </a:r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2015 10th Iberian Conference on Information Systems</a:t>
            </a:r>
            <a:r>
              <a:rPr lang="fr-FR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Technologies (CISTI)</a:t>
            </a:r>
            <a:r>
              <a:rPr lang="fr-FR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pages 1-6. IEEE, 2015.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31</a:t>
            </a:fld>
            <a:endParaRPr lang="en-US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pic>
        <p:nvPicPr>
          <p:cNvPr id="11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</p:spTree>
    <p:extLst>
      <p:ext uri="{BB962C8B-B14F-4D97-AF65-F5344CB8AC3E}">
        <p14:creationId xmlns:p14="http://schemas.microsoft.com/office/powerpoint/2010/main" val="23831484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89B08-06EF-4C5E-92DF-3D1219DBD2CF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76723" y="685796"/>
            <a:ext cx="11665551" cy="5863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[13]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Musaed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Alhussein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Ghulam Muhammad, M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Shamim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Hossain, and Syed Umar Amin. Cognitive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-cloud integration for smart healthcare: case study for epileptic seizure detection and monitoring. Mobile Networks and Applications, 23(6):1624{1635, 2018.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[14] M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Shamim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Hossain, Ghulam Muhammad, and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Atif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Alamri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Smart healthcare monitoring: A voice pathology detection paradigm for smart cities. Multimedia Systems, 25(5):565{575, 2019.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[15] Abdul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Ahad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Mohammad Tahir, and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Kok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-Lim Alvin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Yau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5g-based smart healthcare network: architecture, taxonomy, challenges and future research directions. IEEE Access, 7:100747{100762, 2019.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[16] Amir-Mohammad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Rahmani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Nanda Kumar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Thanigaivelan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Tuan Nguyen Gia, Jose Granados,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Behailu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Negash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Pasi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Liljeberg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Hannu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Tenhunen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Smart e-health gateway: Bringing intelligence to internet-of-things based ubiquitous healthcare systems.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2015 12th Annual IEEE Consumer Communications and Networking Conference </a:t>
            </a:r>
            <a:r>
              <a:rPr lang="fr-FR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(CCNC), pages 826{834. IEEE, 2015.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[17]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Md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Golam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Rabiul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Alam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Md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Shirajum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Munir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Md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Zia Uddin, Mohammed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Shamsul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Alam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Tri Nguyen Dang, and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Choong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Seon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Hong. Edge-of-things computing framework for cost-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eective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provisioning of healthcare data. Journal of Parallel and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Distributed Computing, 123:54{60, 2019.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[18]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Sukhpal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Singh Gill, Rajesh Chand Arya,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Gurpreet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Singh Wander, and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Rajkumar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Buyya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Fog-based smart healthcare as a big data and cloud service for heart patients using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In International Conference on Intelligent Data Communication Technologies and Internet of Things, pages 1376{1383. Springer, 2018.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[19] Prabal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Verma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Sandeep K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Sood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Fog assisted-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enabled patient health monitoring in smart homes. IEEE Internet of Things Journal, 5(3):1789{1796, 2018.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[20]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Ziad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Obermeyer, Jasmeet K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Samra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Sendhil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Mullainathan. Individual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dierences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normal body temperature: longitudinal big data analysis of patient records.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Bmj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359, 2017.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[21] Colin Hester. Celsius to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fahrenheit|quick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dirty. Journal of Chemical Education, 72(11):1026, 1995.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[22] Robert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Avram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Georey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Tison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Kirstin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Aschbacher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Peter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Kuhar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Eric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Vittingho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Michael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Butzner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Ryan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Runge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Nancy Wu, Mark J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Pletcher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Gregory M Marcus, et al. Real-world heart rate norms in the health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eheart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study. NPJ digital medicine,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2(1):1{10, 2019.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[23]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Gozde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Ates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Kemal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Polat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Measuring of oxygen saturation using pulse oximeter based on fuzzy logic. In 2012 IEEE International Symposium on Medical Measurements and Applications Proceedings, pages 1{6. IEEE, 2012.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32</a:t>
            </a:fld>
            <a:endParaRPr lang="en-US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pic>
        <p:nvPicPr>
          <p:cNvPr id="11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</p:spTree>
    <p:extLst>
      <p:ext uri="{BB962C8B-B14F-4D97-AF65-F5344CB8AC3E}">
        <p14:creationId xmlns:p14="http://schemas.microsoft.com/office/powerpoint/2010/main" val="660962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EC5C1-FF93-4707-8009-494A109BCB26}" type="datetime4">
              <a:rPr lang="en-US" smtClean="0"/>
              <a:t>November 4, 2020</a:t>
            </a:fld>
            <a:endParaRPr lang="en-US"/>
          </a:p>
        </p:txBody>
      </p:sp>
      <p:pic>
        <p:nvPicPr>
          <p:cNvPr id="9" name="Content Placeholder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130" y="1312445"/>
            <a:ext cx="7162800" cy="38100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33</a:t>
            </a:fld>
            <a:endParaRPr lang="en-US"/>
          </a:p>
        </p:txBody>
      </p:sp>
      <p:pic>
        <p:nvPicPr>
          <p:cNvPr id="8" name="Content Placeholder 15" descr="25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0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</p:spTree>
    <p:extLst>
      <p:ext uri="{BB962C8B-B14F-4D97-AF65-F5344CB8AC3E}">
        <p14:creationId xmlns:p14="http://schemas.microsoft.com/office/powerpoint/2010/main" val="2407475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A49F8-651C-463F-BFA1-7F2E4DF81392}" type="datetime4">
              <a:rPr lang="en-US" smtClean="0"/>
              <a:t>November 4, 2020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38200" y="1265525"/>
            <a:ext cx="10871579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design a system for collecting a patient's body status at regular intervals through sensors.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develop an web-based application to monitor critical patient conditions 24/7.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provide a common platform for efficient interaction between patients and doctors.</a:t>
            </a:r>
          </a:p>
          <a:p>
            <a:pPr lvl="1"/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Problems in Existing Healthcare System &amp; Motivation:</a:t>
            </a:r>
          </a:p>
          <a:p>
            <a:pPr marL="914400" lvl="1" indent="-457200" fontAlgn="base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Shortage of medical personnel.</a:t>
            </a:r>
          </a:p>
          <a:p>
            <a:pPr marL="914400" lvl="1" indent="-457200" fontAlgn="base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Hospital system mismanagement.</a:t>
            </a:r>
          </a:p>
          <a:p>
            <a:pPr marL="914400" lvl="1" indent="-457200" fontAlgn="base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Inexperienced new medical personnel.</a:t>
            </a:r>
          </a:p>
          <a:p>
            <a:pPr marL="914400" lvl="1" indent="-457200" fontAlgn="base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Medical personnel absenteeism.</a:t>
            </a:r>
          </a:p>
          <a:p>
            <a:pPr marL="914400" lvl="1" indent="-457200" fontAlgn="base">
              <a:buFont typeface="Arial" panose="020B0604020202020204" pitchFamily="34" charset="0"/>
              <a:buChar char="•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4</a:t>
            </a:fld>
            <a:endParaRPr lang="en-US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(contd.)</a:t>
            </a:r>
          </a:p>
        </p:txBody>
      </p:sp>
      <p:pic>
        <p:nvPicPr>
          <p:cNvPr id="11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</p:spTree>
    <p:extLst>
      <p:ext uri="{BB962C8B-B14F-4D97-AF65-F5344CB8AC3E}">
        <p14:creationId xmlns:p14="http://schemas.microsoft.com/office/powerpoint/2010/main" val="2709874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83D0D-4C28-4ACC-9E63-58D1ACAEB579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975062" y="850175"/>
            <a:ext cx="40397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Research Framework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626591" y="6168788"/>
            <a:ext cx="27977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Figure 1: Research Framework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5</a:t>
            </a:fld>
            <a:endParaRPr lang="en-US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(contd.)</a:t>
            </a:r>
          </a:p>
        </p:txBody>
      </p:sp>
      <p:pic>
        <p:nvPicPr>
          <p:cNvPr id="12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3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08" y="1577284"/>
            <a:ext cx="8619755" cy="432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150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02CCA-F328-46E7-A85D-BBF416C5B2E9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013010" y="544217"/>
            <a:ext cx="9935571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Chao Li, Xiangpei Hu, and Lili Zhang. The iot-based heart disease monitoring system for pervasive healthcare service. </a:t>
            </a:r>
            <a:r>
              <a:rPr lang="en-US" sz="2200" i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Procedia computer science</a:t>
            </a:r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112:2328-2334, 2017.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system sends patient's physical sign to remote medical applications in real-time.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acquirement part and data dispatch.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Heart disease monitoring system.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SpO2 sensor device and android mobile phone for getting notification.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 Gowrishankar, MY Prachita, and Arvind Prakash. Iot based heart attack detection, heart rate and temperature monitor. </a:t>
            </a:r>
            <a:r>
              <a:rPr lang="en-US" sz="2200" i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Journal of Computer Applications</a:t>
            </a:r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170(5):26-30, 2017.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system senses and monitors pulse rate and body temperature.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Three major modules: the sensing module, the main module, and the interaction module.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Established a gateway between the sensor node and the brain node.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Temperature sensor LM35 and pulse sensor.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 communication protocol.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6</a:t>
            </a:fld>
            <a:endParaRPr lang="en-US" dirty="0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</p:txBody>
      </p:sp>
      <p:pic>
        <p:nvPicPr>
          <p:cNvPr id="11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</p:spTree>
    <p:extLst>
      <p:ext uri="{BB962C8B-B14F-4D97-AF65-F5344CB8AC3E}">
        <p14:creationId xmlns:p14="http://schemas.microsoft.com/office/powerpoint/2010/main" val="3270451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DC85-8F3A-4374-AA22-A88CCFE70175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87381" y="544217"/>
            <a:ext cx="9935571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Vikas Vippalapalli and Snigdha Ananthula. Internet of things (iot) based smart health care system. In </a:t>
            </a:r>
            <a:r>
              <a:rPr lang="en-US" sz="2200" i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2016 International Conference on Signal Processing, Communication, Power and Embedded System (SCOPES)</a:t>
            </a:r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pages 1229-1233. IEEE, 2016.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Body temperature and blood pressure.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Fio, temperature sensor, blood pressure and pulse sensor.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Sphygmomanometer measures blood pressure.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Visualized by LabView software which used TELNET protocol. 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JV Alamelu and A Mythili. Design of iot based generic health care system. In </a:t>
            </a:r>
            <a:r>
              <a:rPr lang="en-US" sz="2200" i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2017 International conference on Microelectronic Devices, Circuits and Systems (ICMDCS)</a:t>
            </a:r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pages 1-4. IEEE, 2017.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wireless sensor network in an IoT environment with cloud computing.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a gateway to monitor the base station.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Blood sugar sensor, heart pressure sensor, weight scale sensor.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7</a:t>
            </a:fld>
            <a:endParaRPr lang="en-US"/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 (contd.)</a:t>
            </a:r>
          </a:p>
        </p:txBody>
      </p:sp>
      <p:pic>
        <p:nvPicPr>
          <p:cNvPr id="11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</p:spTree>
    <p:extLst>
      <p:ext uri="{BB962C8B-B14F-4D97-AF65-F5344CB8AC3E}">
        <p14:creationId xmlns:p14="http://schemas.microsoft.com/office/powerpoint/2010/main" val="105872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B07DD-27F2-4B5A-97F3-2C44A2FA242E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000131" y="543413"/>
            <a:ext cx="9935571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Anirvin Sharma, Tanupriya Choudhury, and Praveen Kumar. Health monitoring &amp; management using iot devices in a cloud based framework. In </a:t>
            </a:r>
            <a:r>
              <a:rPr lang="en-US" sz="2200" i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2018 International Conference on Advances in Computing and Communication Engineering (ICACCE)</a:t>
            </a:r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pages 219-224. IEEE, 2018.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Three layers: The detecting layer, The transport layer, and The application layer.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Pulse, blood pressure, oxygen saturation, BMI, ECG signal, Glucose, Body Fat.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Pulse and SpO2 sensor, BP sensor, weight scale, ECG sensor, Glucometer, EMG sensor, EEG sensor, GSR sensor, temperature sensor DS18B20, ADXL335.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Naina Gupta, Hera Saeed, Sanjana Jha, Manisha Chahande, and Sujata Pandey. Study and implementation of iot based smart healthcare system. In </a:t>
            </a:r>
            <a:r>
              <a:rPr lang="en-US" sz="2200" i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2017 International Conference on Trends in Electronics and Informatics (ICEI)</a:t>
            </a:r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pages 541-546. IEEE, 2017.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heart disease monitoring system.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Pulse sensor, GSM mod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ule, Atmega328 Microcontroller, Arduino Uno and temperature sensor LM35.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Neural network machine learning algorithm.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8</a:t>
            </a:fld>
            <a:endParaRPr lang="en-US"/>
          </a:p>
        </p:txBody>
      </p:sp>
      <p:sp>
        <p:nvSpPr>
          <p:cNvPr id="11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 (contd.)</a:t>
            </a:r>
          </a:p>
        </p:txBody>
      </p:sp>
      <p:pic>
        <p:nvPicPr>
          <p:cNvPr id="12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3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</p:spTree>
    <p:extLst>
      <p:ext uri="{BB962C8B-B14F-4D97-AF65-F5344CB8AC3E}">
        <p14:creationId xmlns:p14="http://schemas.microsoft.com/office/powerpoint/2010/main" val="2218967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0011823"/>
              </p:ext>
            </p:extLst>
          </p:nvPr>
        </p:nvGraphicFramePr>
        <p:xfrm>
          <a:off x="734097" y="544217"/>
          <a:ext cx="10787130" cy="582880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1133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5697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5151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4137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11314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562443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accent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accent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Paper 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accent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Algo</a:t>
                      </a:r>
                    </a:p>
                    <a:p>
                      <a:pPr algn="ctr"/>
                      <a:endParaRPr lang="en-US" sz="1600" b="1" dirty="0">
                        <a:solidFill>
                          <a:schemeClr val="accent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accent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Device</a:t>
                      </a:r>
                    </a:p>
                    <a:p>
                      <a:endParaRPr lang="en-US" sz="1600" b="1" dirty="0">
                        <a:solidFill>
                          <a:schemeClr val="accent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accent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16203"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 IoT-based heart disease monitoring system for pervasive healthcare service (Ref-1)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SpO2</a:t>
                      </a:r>
                      <a:r>
                        <a:rPr lang="en-US" sz="1050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Sensor device, Smart phone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Heart disease</a:t>
                      </a:r>
                      <a:r>
                        <a:rPr lang="en-US" sz="1050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monitoring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16203"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IoT based Heart Attack Detection, Heart</a:t>
                      </a:r>
                    </a:p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Rate and Temperature Monitor (Ref-2)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Arduino Uno, Heart </a:t>
                      </a:r>
                      <a:r>
                        <a:rPr lang="en-US" sz="1050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rate sensor, Wi-Fi Module ESP8266, LM35 sensor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Heart</a:t>
                      </a:r>
                      <a:r>
                        <a:rPr lang="en-US" sz="1050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and Temperature monitoring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16203"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Internet of Things (IoT)</a:t>
                      </a:r>
                      <a:r>
                        <a:rPr lang="en-US" sz="1050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based smart health care system (Ref-3)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Arduino Fio, Temperature sensor, Pulse rate sensor, blood pressure sensor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Temperature and Blood</a:t>
                      </a:r>
                      <a:r>
                        <a:rPr lang="en-US" sz="1050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Pressure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16203"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IoT based Generic Health Care System (Ref-4)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Blood Suger sensor, Heart pressure sensor, Weight scale sensor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Integrated Cloud</a:t>
                      </a:r>
                    </a:p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computing with IoT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16203"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Health Monitoring &amp;amp; Management using IoT devices in a Cloud Based Framework (Ref-5)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</a:p>
                    <a:p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DS18B20, pulse sensor,</a:t>
                      </a:r>
                    </a:p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ADXL335, AD8232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Body temperature, pulse</a:t>
                      </a:r>
                    </a:p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rate, body position, ECG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16203"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Study and Implementation of IOT based Smart Healthcare System (Ref6)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Neural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Pulse sensor, GSM module Atmega328 micro controller, Arduino Uno, LM35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Heart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03582"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 Implementation of IoT for Healthcare (Ref-7)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</a:p>
                    <a:p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Intel Galileo Generation 2, XB24-B XBee S2 Modules, LM35 Temperature Sensor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Body temperature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16203"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 IOT BASED PATIENT MONITORING SYSTEM USING RASPBERRY PI (Ref-8)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</a:p>
                    <a:p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Raspberry Pi, Temperature sensor, Pulse rate sensor, MMA7260QT, Thermistor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Pulse rate, Temperature, respiration rate, Movement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16203"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 REVIEW PAPER ON SMART HEALTH CARE SYSTEM USING INTERNET OF THINGS (Ref-9)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</a:p>
                    <a:p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DS18B20 temperature sensor, heartbeat sensor, arduino Uno, Wi-Fi module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Body temperature,</a:t>
                      </a:r>
                    </a:p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Heart beat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16203"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Smart Health Care System Using Internet of Things (Ref-10)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</a:p>
                    <a:p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Temperature sensor, Hear rate sensor, GPS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Body temperature, ECG, blood pressure, Oxygen Level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555043"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Smart Medicine and Physical Health System Using IoT (Ref-11)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</a:p>
                    <a:p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</a:p>
                    <a:p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Ontology based automating</a:t>
                      </a:r>
                    </a:p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design methodology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45235"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 Custom Internet of Things Healthcare System (Ref-12)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</a:p>
                    <a:p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Pulse, SpO2, GSR, Sphygmomanometer,</a:t>
                      </a:r>
                    </a:p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accelerometer, EMG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i="0" u="none" strike="noStrike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Heart beat, Movement, body temperature, Oxygen level</a:t>
                      </a:r>
                      <a:endParaRPr lang="en-US" sz="105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3183D-FB5D-40D9-8363-1CE491DEBC70}" type="datetime4">
              <a:rPr lang="en-US" smtClean="0"/>
              <a:t>November 4, 2020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143F-B258-4FC1-827C-C83E82252909}" type="slidenum">
              <a:rPr lang="en-US" smtClean="0"/>
              <a:t>9</a:t>
            </a:fld>
            <a:endParaRPr lang="en-US"/>
          </a:p>
        </p:txBody>
      </p:sp>
      <p:sp>
        <p:nvSpPr>
          <p:cNvPr id="9" name="Text Placeholder 13"/>
          <p:cNvSpPr txBox="1">
            <a:spLocks/>
          </p:cNvSpPr>
          <p:nvPr/>
        </p:nvSpPr>
        <p:spPr>
          <a:xfrm>
            <a:off x="38628" y="64395"/>
            <a:ext cx="5715000" cy="4798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 (contd.)</a:t>
            </a:r>
          </a:p>
        </p:txBody>
      </p:sp>
      <p:pic>
        <p:nvPicPr>
          <p:cNvPr id="10" name="Content Placeholder 15" descr="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08034" y="81837"/>
            <a:ext cx="377451" cy="342742"/>
          </a:xfrm>
          <a:prstGeom prst="rect">
            <a:avLst/>
          </a:prstGeom>
        </p:spPr>
      </p:pic>
      <p:sp>
        <p:nvSpPr>
          <p:cNvPr id="11" name="Title 10"/>
          <p:cNvSpPr txBox="1">
            <a:spLocks/>
          </p:cNvSpPr>
          <p:nvPr/>
        </p:nvSpPr>
        <p:spPr>
          <a:xfrm>
            <a:off x="9638772" y="68956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International University</a:t>
            </a:r>
          </a:p>
        </p:txBody>
      </p:sp>
    </p:spTree>
    <p:extLst>
      <p:ext uri="{BB962C8B-B14F-4D97-AF65-F5344CB8AC3E}">
        <p14:creationId xmlns:p14="http://schemas.microsoft.com/office/powerpoint/2010/main" val="3065717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4828</TotalTime>
  <Words>2828</Words>
  <Application>Microsoft Office PowerPoint</Application>
  <PresentationFormat>Widescreen</PresentationFormat>
  <Paragraphs>495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Plan - Trimester 1  </vt:lpstr>
      <vt:lpstr>Plan - Trimester 2 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almamun fanir</dc:creator>
  <cp:lastModifiedBy>almamun fanir</cp:lastModifiedBy>
  <cp:revision>329</cp:revision>
  <dcterms:created xsi:type="dcterms:W3CDTF">2020-03-31T07:09:10Z</dcterms:created>
  <dcterms:modified xsi:type="dcterms:W3CDTF">2020-11-04T14:21:00Z</dcterms:modified>
</cp:coreProperties>
</file>

<file path=docProps/thumbnail.jpeg>
</file>